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5B8CBC-BB9A-468F-871D-18AF402E206B}" v="5" dt="2023-02-25T14:39:23.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elen, B.M.J.G. (Bernhard)" userId="8c651d8e-946e-4948-8a64-4c10bca0126f" providerId="ADAL" clId="{455B8CBC-BB9A-468F-871D-18AF402E206B}"/>
    <pc:docChg chg="custSel modSld">
      <pc:chgData name="Seelen, B.M.J.G. (Bernhard)" userId="8c651d8e-946e-4948-8a64-4c10bca0126f" providerId="ADAL" clId="{455B8CBC-BB9A-468F-871D-18AF402E206B}" dt="2023-02-25T14:39:44.419" v="38" actId="1076"/>
      <pc:docMkLst>
        <pc:docMk/>
      </pc:docMkLst>
      <pc:sldChg chg="addSp modSp mod">
        <pc:chgData name="Seelen, B.M.J.G. (Bernhard)" userId="8c651d8e-946e-4948-8a64-4c10bca0126f" providerId="ADAL" clId="{455B8CBC-BB9A-468F-871D-18AF402E206B}" dt="2023-02-25T14:34:23.651" v="23" actId="1076"/>
        <pc:sldMkLst>
          <pc:docMk/>
          <pc:sldMk cId="4227211500" sldId="257"/>
        </pc:sldMkLst>
        <pc:spChg chg="mod">
          <ac:chgData name="Seelen, B.M.J.G. (Bernhard)" userId="8c651d8e-946e-4948-8a64-4c10bca0126f" providerId="ADAL" clId="{455B8CBC-BB9A-468F-871D-18AF402E206B}" dt="2023-02-25T14:34:13.218" v="19" actId="20577"/>
          <ac:spMkLst>
            <pc:docMk/>
            <pc:sldMk cId="4227211500" sldId="257"/>
            <ac:spMk id="4" creationId="{BDFD84E2-1EBF-3280-0D39-34B0E3EA6474}"/>
          </ac:spMkLst>
        </pc:spChg>
        <pc:picChg chg="add mod">
          <ac:chgData name="Seelen, B.M.J.G. (Bernhard)" userId="8c651d8e-946e-4948-8a64-4c10bca0126f" providerId="ADAL" clId="{455B8CBC-BB9A-468F-871D-18AF402E206B}" dt="2023-02-25T14:34:23.651" v="23" actId="1076"/>
          <ac:picMkLst>
            <pc:docMk/>
            <pc:sldMk cId="4227211500" sldId="257"/>
            <ac:picMk id="3" creationId="{3551C765-52A5-B33D-DC68-09AD1300F65A}"/>
          </ac:picMkLst>
        </pc:picChg>
      </pc:sldChg>
      <pc:sldChg chg="addSp modSp mod">
        <pc:chgData name="Seelen, B.M.J.G. (Bernhard)" userId="8c651d8e-946e-4948-8a64-4c10bca0126f" providerId="ADAL" clId="{455B8CBC-BB9A-468F-871D-18AF402E206B}" dt="2023-02-25T14:35:09.473" v="31" actId="1076"/>
        <pc:sldMkLst>
          <pc:docMk/>
          <pc:sldMk cId="3025149257" sldId="258"/>
        </pc:sldMkLst>
        <pc:spChg chg="mod">
          <ac:chgData name="Seelen, B.M.J.G. (Bernhard)" userId="8c651d8e-946e-4948-8a64-4c10bca0126f" providerId="ADAL" clId="{455B8CBC-BB9A-468F-871D-18AF402E206B}" dt="2023-02-25T14:35:01.266" v="27" actId="14100"/>
          <ac:spMkLst>
            <pc:docMk/>
            <pc:sldMk cId="3025149257" sldId="258"/>
            <ac:spMk id="4" creationId="{BDFD84E2-1EBF-3280-0D39-34B0E3EA6474}"/>
          </ac:spMkLst>
        </pc:spChg>
        <pc:picChg chg="add mod modCrop">
          <ac:chgData name="Seelen, B.M.J.G. (Bernhard)" userId="8c651d8e-946e-4948-8a64-4c10bca0126f" providerId="ADAL" clId="{455B8CBC-BB9A-468F-871D-18AF402E206B}" dt="2023-02-25T14:35:09.473" v="31" actId="1076"/>
          <ac:picMkLst>
            <pc:docMk/>
            <pc:sldMk cId="3025149257" sldId="258"/>
            <ac:picMk id="3" creationId="{B3D66B3A-1B98-31E3-F753-52B6EBDE8610}"/>
          </ac:picMkLst>
        </pc:picChg>
      </pc:sldChg>
      <pc:sldChg chg="modSp mod">
        <pc:chgData name="Seelen, B.M.J.G. (Bernhard)" userId="8c651d8e-946e-4948-8a64-4c10bca0126f" providerId="ADAL" clId="{455B8CBC-BB9A-468F-871D-18AF402E206B}" dt="2023-02-25T14:39:44.419" v="38" actId="1076"/>
        <pc:sldMkLst>
          <pc:docMk/>
          <pc:sldMk cId="1110471887" sldId="259"/>
        </pc:sldMkLst>
        <pc:picChg chg="mod ord">
          <ac:chgData name="Seelen, B.M.J.G. (Bernhard)" userId="8c651d8e-946e-4948-8a64-4c10bca0126f" providerId="ADAL" clId="{455B8CBC-BB9A-468F-871D-18AF402E206B}" dt="2023-02-25T14:39:44.419" v="38" actId="1076"/>
          <ac:picMkLst>
            <pc:docMk/>
            <pc:sldMk cId="1110471887" sldId="259"/>
            <ac:picMk id="3" creationId="{30509FE8-0AC3-7277-A864-A18387EA00B5}"/>
          </ac:picMkLst>
        </pc:picChg>
      </pc:sldChg>
      <pc:sldChg chg="addSp modSp mod">
        <pc:chgData name="Seelen, B.M.J.G. (Bernhard)" userId="8c651d8e-946e-4948-8a64-4c10bca0126f" providerId="ADAL" clId="{455B8CBC-BB9A-468F-871D-18AF402E206B}" dt="2023-02-25T14:33:35.578" v="10" actId="1076"/>
        <pc:sldMkLst>
          <pc:docMk/>
          <pc:sldMk cId="499626899" sldId="261"/>
        </pc:sldMkLst>
        <pc:picChg chg="add mod ord">
          <ac:chgData name="Seelen, B.M.J.G. (Bernhard)" userId="8c651d8e-946e-4948-8a64-4c10bca0126f" providerId="ADAL" clId="{455B8CBC-BB9A-468F-871D-18AF402E206B}" dt="2023-02-25T14:33:35.578" v="10" actId="1076"/>
          <ac:picMkLst>
            <pc:docMk/>
            <pc:sldMk cId="499626899" sldId="261"/>
            <ac:picMk id="3" creationId="{D23ACDC7-3C61-02C8-BAFF-B87123B47AA8}"/>
          </ac:picMkLst>
        </pc:picChg>
      </pc:sldChg>
      <pc:sldChg chg="addSp modSp mod">
        <pc:chgData name="Seelen, B.M.J.G. (Bernhard)" userId="8c651d8e-946e-4948-8a64-4c10bca0126f" providerId="ADAL" clId="{455B8CBC-BB9A-468F-871D-18AF402E206B}" dt="2023-02-25T14:33:01.376" v="3" actId="1076"/>
        <pc:sldMkLst>
          <pc:docMk/>
          <pc:sldMk cId="1664945868" sldId="266"/>
        </pc:sldMkLst>
        <pc:picChg chg="add mod">
          <ac:chgData name="Seelen, B.M.J.G. (Bernhard)" userId="8c651d8e-946e-4948-8a64-4c10bca0126f" providerId="ADAL" clId="{455B8CBC-BB9A-468F-871D-18AF402E206B}" dt="2023-02-25T14:33:01.376" v="3" actId="1076"/>
          <ac:picMkLst>
            <pc:docMk/>
            <pc:sldMk cId="1664945868" sldId="266"/>
            <ac:picMk id="3" creationId="{783520FC-E0D7-B401-FFED-744FA865653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2/25/2023</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66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4814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425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2/25/2023</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922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6371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904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235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6118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0104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874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2/25/2023</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429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2/25/2023</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‹nr.›</a:t>
            </a:fld>
            <a:endParaRPr lang="en-US"/>
          </a:p>
        </p:txBody>
      </p:sp>
    </p:spTree>
    <p:extLst>
      <p:ext uri="{BB962C8B-B14F-4D97-AF65-F5344CB8AC3E}">
        <p14:creationId xmlns:p14="http://schemas.microsoft.com/office/powerpoint/2010/main" val="2892128745"/>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32" r:id="rId6"/>
    <p:sldLayoutId id="2147483728" r:id="rId7"/>
    <p:sldLayoutId id="2147483729" r:id="rId8"/>
    <p:sldLayoutId id="2147483730" r:id="rId9"/>
    <p:sldLayoutId id="2147483731" r:id="rId10"/>
    <p:sldLayoutId id="2147483733"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A782CA54-B7F7-2607-27BD-CEA23633DE46}"/>
              </a:ext>
            </a:extLst>
          </p:cNvPr>
          <p:cNvPicPr>
            <a:picLocks noChangeAspect="1"/>
          </p:cNvPicPr>
          <p:nvPr/>
        </p:nvPicPr>
        <p:blipFill rotWithShape="1">
          <a:blip r:embed="rId2">
            <a:alphaModFix amt="55000"/>
            <a:extLst>
              <a:ext uri="{28A0092B-C50C-407E-A947-70E740481C1C}">
                <a14:useLocalDpi xmlns:a14="http://schemas.microsoft.com/office/drawing/2010/main" val="0"/>
              </a:ext>
            </a:extLst>
          </a:blip>
          <a:srcRect/>
          <a:stretch/>
        </p:blipFill>
        <p:spPr>
          <a:xfrm>
            <a:off x="20" y="-12501"/>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D0FF60B-2AC5-5197-78BD-A69991EE2893}"/>
              </a:ext>
            </a:extLst>
          </p:cNvPr>
          <p:cNvSpPr>
            <a:spLocks noGrp="1"/>
          </p:cNvSpPr>
          <p:nvPr>
            <p:ph type="ctrTitle"/>
          </p:nvPr>
        </p:nvSpPr>
        <p:spPr>
          <a:xfrm>
            <a:off x="3577192" y="1032483"/>
            <a:ext cx="5037616" cy="2982360"/>
          </a:xfrm>
        </p:spPr>
        <p:txBody>
          <a:bodyPr>
            <a:normAutofit/>
          </a:bodyPr>
          <a:lstStyle/>
          <a:p>
            <a:r>
              <a:rPr lang="nl-NL" sz="6600" dirty="0">
                <a:solidFill>
                  <a:schemeClr val="accent3">
                    <a:lumMod val="75000"/>
                  </a:schemeClr>
                </a:solidFill>
              </a:rPr>
              <a:t>Oefentoets</a:t>
            </a:r>
            <a:r>
              <a:rPr lang="nl-NL" dirty="0"/>
              <a:t> </a:t>
            </a:r>
            <a:r>
              <a:rPr lang="nl-NL" dirty="0">
                <a:solidFill>
                  <a:schemeClr val="accent3">
                    <a:lumMod val="75000"/>
                  </a:schemeClr>
                </a:solidFill>
              </a:rPr>
              <a:t>Hoofdstuk </a:t>
            </a:r>
            <a:r>
              <a:rPr lang="nl-NL" sz="9600" dirty="0">
                <a:solidFill>
                  <a:schemeClr val="accent4">
                    <a:lumMod val="75000"/>
                  </a:schemeClr>
                </a:solidFill>
              </a:rPr>
              <a:t>6</a:t>
            </a:r>
            <a:endParaRPr lang="nl-NL" dirty="0">
              <a:solidFill>
                <a:schemeClr val="accent4">
                  <a:lumMod val="75000"/>
                </a:schemeClr>
              </a:solidFill>
            </a:endParaRPr>
          </a:p>
        </p:txBody>
      </p:sp>
      <p:sp>
        <p:nvSpPr>
          <p:cNvPr id="3" name="Ondertitel 2">
            <a:extLst>
              <a:ext uri="{FF2B5EF4-FFF2-40B4-BE49-F238E27FC236}">
                <a16:creationId xmlns:a16="http://schemas.microsoft.com/office/drawing/2014/main" id="{6AA23F87-41B5-DB67-173D-7DB5852638D7}"/>
              </a:ext>
            </a:extLst>
          </p:cNvPr>
          <p:cNvSpPr>
            <a:spLocks noGrp="1"/>
          </p:cNvSpPr>
          <p:nvPr>
            <p:ph type="subTitle" idx="1"/>
          </p:nvPr>
        </p:nvSpPr>
        <p:spPr>
          <a:xfrm>
            <a:off x="4871070" y="4676726"/>
            <a:ext cx="3611884" cy="1148790"/>
          </a:xfrm>
        </p:spPr>
        <p:txBody>
          <a:bodyPr>
            <a:normAutofit/>
          </a:bodyPr>
          <a:lstStyle/>
          <a:p>
            <a:r>
              <a:rPr lang="nl-NL" sz="4000" b="1" dirty="0">
                <a:solidFill>
                  <a:srgbClr val="00A5AB"/>
                </a:solidFill>
              </a:rPr>
              <a:t>Produceren</a:t>
            </a:r>
          </a:p>
        </p:txBody>
      </p:sp>
      <p:sp>
        <p:nvSpPr>
          <p:cNvPr id="13"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3184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9</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364717"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Een paar jaar geleden is het btw percentage op voeding verhoogd van 6% naar 9%. Niet elke supermarkt heeft deze verhoging doorberekend naar de klant. Geef een verklaring waarom supermarkten de btw verhoging niet doorberekenen aan de klant.</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629103" y="3321268"/>
            <a:ext cx="9439604" cy="375219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dirty="0">
                <a:solidFill>
                  <a:schemeClr val="accent4">
                    <a:lumMod val="75000"/>
                  </a:schemeClr>
                </a:solidFill>
                <a:latin typeface="Calibri" panose="020F0502020204030204" pitchFamily="34" charset="0"/>
                <a:cs typeface="Calibri" panose="020F0502020204030204" pitchFamily="34" charset="0"/>
              </a:rPr>
              <a:t>Supermarkten kijken wat de concurrent doet, de klant gaat naar de goedkoopste supermarkt. Als één supermarkt zijn prijzen verhoogd, raakt hij klanten kwijt aan de supermarkt die zijn prijzen niet heeft verhoogd. </a:t>
            </a:r>
          </a:p>
          <a:p>
            <a:pPr marL="457200">
              <a:lnSpc>
                <a:spcPct val="107000"/>
              </a:lnSpc>
            </a:pPr>
            <a:r>
              <a:rPr lang="nl-NL" b="1" dirty="0">
                <a:solidFill>
                  <a:schemeClr val="accent4">
                    <a:lumMod val="75000"/>
                  </a:schemeClr>
                </a:solidFill>
                <a:latin typeface="Calibri" panose="020F0502020204030204" pitchFamily="34" charset="0"/>
                <a:cs typeface="Calibri" panose="020F0502020204030204" pitchFamily="34" charset="0"/>
              </a:rPr>
              <a:t>Of</a:t>
            </a:r>
            <a:r>
              <a:rPr lang="nl-NL" dirty="0">
                <a:solidFill>
                  <a:schemeClr val="accent4">
                    <a:lumMod val="75000"/>
                  </a:schemeClr>
                </a:solidFill>
                <a:latin typeface="Calibri" panose="020F0502020204030204" pitchFamily="34" charset="0"/>
                <a:cs typeface="Calibri" panose="020F0502020204030204" pitchFamily="34" charset="0"/>
              </a:rPr>
              <a:t>: Supermarkten maken graag gebruik van psychologische prijzen (eindigen op 9), kleine prijsstijgingen zien er onaantrekkelijk uit voor de klant 0,99 </a:t>
            </a:r>
            <a:r>
              <a:rPr lang="nl-NL" dirty="0">
                <a:solidFill>
                  <a:schemeClr val="accent4">
                    <a:lumMod val="75000"/>
                  </a:schemeClr>
                </a:solidFill>
                <a:latin typeface="Calibri" panose="020F0502020204030204" pitchFamily="34" charset="0"/>
                <a:cs typeface="Calibri" panose="020F0502020204030204" pitchFamily="34" charset="0"/>
                <a:sym typeface="Wingdings" panose="05000000000000000000" pitchFamily="2" charset="2"/>
              </a:rPr>
              <a:t></a:t>
            </a:r>
            <a:r>
              <a:rPr lang="nl-NL" dirty="0">
                <a:solidFill>
                  <a:schemeClr val="accent4">
                    <a:lumMod val="75000"/>
                  </a:schemeClr>
                </a:solidFill>
                <a:latin typeface="Calibri" panose="020F0502020204030204" pitchFamily="34" charset="0"/>
                <a:cs typeface="Calibri" panose="020F0502020204030204" pitchFamily="34" charset="0"/>
              </a:rPr>
              <a:t>1,02</a:t>
            </a:r>
            <a:endParaRPr lang="nl-NL" sz="2800" dirty="0">
              <a:solidFill>
                <a:schemeClr val="accent4">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76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1187669" cy="1325563"/>
          </a:xfrm>
        </p:spPr>
        <p:txBody>
          <a:bodyPr>
            <a:normAutofit/>
          </a:bodyPr>
          <a:lstStyle/>
          <a:p>
            <a:r>
              <a:rPr lang="nl-NL" sz="8000" dirty="0">
                <a:solidFill>
                  <a:schemeClr val="accent4">
                    <a:lumMod val="75000"/>
                  </a:schemeClr>
                </a:solidFill>
              </a:rPr>
              <a:t>10</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364717"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Een schoenenwinkel verkoopt schoenen via een winkel en online. De eigenaar denkt dat hij meer winst kan maken door alleen online schoenen te gaan verkopen. Dit komt dan vooral door een flinke besparing op bepaalde kosten. Geef twee voorbeelden van kosten die flink kunnen dalen door alleen nog maar online te gaan verkopen. </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408385" y="3090041"/>
            <a:ext cx="9660321" cy="262758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nl-NL" sz="3200" dirty="0">
                <a:solidFill>
                  <a:schemeClr val="accent4">
                    <a:lumMod val="75000"/>
                  </a:schemeClr>
                </a:solidFill>
                <a:latin typeface="Calibri" panose="020F0502020204030204" pitchFamily="34" charset="0"/>
                <a:cs typeface="Calibri" panose="020F0502020204030204" pitchFamily="34" charset="0"/>
              </a:rPr>
              <a:t>De onlinewinkels hebben </a:t>
            </a:r>
            <a:r>
              <a:rPr lang="nl-NL" sz="3200" b="1" dirty="0">
                <a:solidFill>
                  <a:schemeClr val="accent4">
                    <a:lumMod val="75000"/>
                  </a:schemeClr>
                </a:solidFill>
                <a:latin typeface="Calibri" panose="020F0502020204030204" pitchFamily="34" charset="0"/>
                <a:cs typeface="Calibri" panose="020F0502020204030204" pitchFamily="34" charset="0"/>
              </a:rPr>
              <a:t>geen duur winkelpand </a:t>
            </a:r>
            <a:r>
              <a:rPr lang="nl-NL" sz="3200" dirty="0">
                <a:solidFill>
                  <a:schemeClr val="accent4">
                    <a:lumMod val="75000"/>
                  </a:schemeClr>
                </a:solidFill>
                <a:latin typeface="Calibri" panose="020F0502020204030204" pitchFamily="34" charset="0"/>
                <a:cs typeface="Calibri" panose="020F0502020204030204" pitchFamily="34" charset="0"/>
              </a:rPr>
              <a:t>in het centrum van een stad. </a:t>
            </a:r>
            <a:r>
              <a:rPr lang="nl-NL" sz="3200" b="1" dirty="0">
                <a:solidFill>
                  <a:schemeClr val="accent3">
                    <a:lumMod val="75000"/>
                  </a:schemeClr>
                </a:solidFill>
                <a:latin typeface="Calibri" panose="020F0502020204030204" pitchFamily="34" charset="0"/>
                <a:cs typeface="Calibri" panose="020F0502020204030204" pitchFamily="34" charset="0"/>
              </a:rPr>
              <a:t>(huur)</a:t>
            </a:r>
          </a:p>
          <a:p>
            <a:r>
              <a:rPr lang="nl-NL" sz="3200" dirty="0">
                <a:solidFill>
                  <a:schemeClr val="accent4">
                    <a:lumMod val="75000"/>
                  </a:schemeClr>
                </a:solidFill>
                <a:latin typeface="Calibri" panose="020F0502020204030204" pitchFamily="34" charset="0"/>
                <a:cs typeface="Calibri" panose="020F0502020204030204" pitchFamily="34" charset="0"/>
              </a:rPr>
              <a:t>Onlinewinkels hebben </a:t>
            </a:r>
            <a:r>
              <a:rPr lang="nl-NL" sz="3200" b="1" dirty="0">
                <a:solidFill>
                  <a:schemeClr val="accent4">
                    <a:lumMod val="75000"/>
                  </a:schemeClr>
                </a:solidFill>
                <a:latin typeface="Calibri" panose="020F0502020204030204" pitchFamily="34" charset="0"/>
                <a:cs typeface="Calibri" panose="020F0502020204030204" pitchFamily="34" charset="0"/>
              </a:rPr>
              <a:t>minder personeel </a:t>
            </a:r>
            <a:r>
              <a:rPr lang="nl-NL" sz="3200" dirty="0">
                <a:solidFill>
                  <a:schemeClr val="accent4">
                    <a:lumMod val="75000"/>
                  </a:schemeClr>
                </a:solidFill>
                <a:latin typeface="Calibri" panose="020F0502020204030204" pitchFamily="34" charset="0"/>
                <a:cs typeface="Calibri" panose="020F0502020204030204" pitchFamily="34" charset="0"/>
              </a:rPr>
              <a:t>in dienst. </a:t>
            </a:r>
            <a:r>
              <a:rPr lang="nl-NL" sz="3200" b="1" dirty="0">
                <a:solidFill>
                  <a:schemeClr val="accent3">
                    <a:lumMod val="75000"/>
                  </a:schemeClr>
                </a:solidFill>
                <a:latin typeface="Calibri" panose="020F0502020204030204" pitchFamily="34" charset="0"/>
                <a:cs typeface="Calibri" panose="020F0502020204030204" pitchFamily="34" charset="0"/>
              </a:rPr>
              <a:t>(loon)</a:t>
            </a:r>
          </a:p>
          <a:p>
            <a:r>
              <a:rPr lang="nl-NL" sz="3200" dirty="0">
                <a:solidFill>
                  <a:schemeClr val="accent4">
                    <a:lumMod val="75000"/>
                  </a:schemeClr>
                </a:solidFill>
                <a:latin typeface="Calibri" panose="020F0502020204030204" pitchFamily="34" charset="0"/>
                <a:cs typeface="Calibri" panose="020F0502020204030204" pitchFamily="34" charset="0"/>
              </a:rPr>
              <a:t>Onlinewinkels hebben minder ruimte nodig </a:t>
            </a:r>
            <a:r>
              <a:rPr lang="nl-NL" sz="3200" b="1" dirty="0">
                <a:solidFill>
                  <a:schemeClr val="accent3">
                    <a:lumMod val="75000"/>
                  </a:schemeClr>
                </a:solidFill>
                <a:latin typeface="Calibri" panose="020F0502020204030204" pitchFamily="34" charset="0"/>
                <a:cs typeface="Calibri" panose="020F0502020204030204" pitchFamily="34" charset="0"/>
              </a:rPr>
              <a:t>(lagere verzekering-/ energiekosten)</a:t>
            </a:r>
          </a:p>
        </p:txBody>
      </p:sp>
      <p:pic>
        <p:nvPicPr>
          <p:cNvPr id="3" name="Afbeelding 2">
            <a:extLst>
              <a:ext uri="{FF2B5EF4-FFF2-40B4-BE49-F238E27FC236}">
                <a16:creationId xmlns:a16="http://schemas.microsoft.com/office/drawing/2014/main" id="{783520FC-E0D7-B401-FFED-744FA865653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9101958" y="5044524"/>
            <a:ext cx="2829692" cy="159341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6494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998482" cy="1325563"/>
          </a:xfrm>
        </p:spPr>
        <p:txBody>
          <a:bodyPr>
            <a:normAutofit fontScale="90000"/>
          </a:bodyPr>
          <a:lstStyle/>
          <a:p>
            <a:r>
              <a:rPr lang="nl-NL" sz="8000" dirty="0">
                <a:solidFill>
                  <a:schemeClr val="accent4">
                    <a:lumMod val="75000"/>
                  </a:schemeClr>
                </a:solidFill>
              </a:rPr>
              <a:t>11</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2048202" y="570076"/>
            <a:ext cx="9523687" cy="58832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Vul in onderstaande tekst de juiste woorden in.</a:t>
            </a:r>
          </a:p>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Een agrarisch ondernemer staat aan het begin van de bedrijfskolom dit wordt ook wel de …a… genoemd. Een ander woord voor de agrarische sector is de …b… sector. Een belangrijke productie factor die vooral in de agrarische sector voorkomt is de factor …c… De vergoeding die daarbij hoort noem je …d… Het aantal verkochte producten noem je …e…. Dit moet je vermenigvuldigen met de verkoopprijs per stuk om de …f… te krijgen. Een ander woord hiervoor is de …g…. Let wel op dat je niet de consumentenprijs gebruikt. Dat is namelijk de prijs inclusief …h…</a:t>
            </a:r>
          </a:p>
        </p:txBody>
      </p:sp>
      <p:sp>
        <p:nvSpPr>
          <p:cNvPr id="3" name="Tekstvak 2">
            <a:extLst>
              <a:ext uri="{FF2B5EF4-FFF2-40B4-BE49-F238E27FC236}">
                <a16:creationId xmlns:a16="http://schemas.microsoft.com/office/drawing/2014/main" id="{181869BD-8507-7CB3-CBBC-723E23AA3CAB}"/>
              </a:ext>
            </a:extLst>
          </p:cNvPr>
          <p:cNvSpPr txBox="1"/>
          <p:nvPr/>
        </p:nvSpPr>
        <p:spPr>
          <a:xfrm rot="20649813">
            <a:off x="6894786" y="1860331"/>
            <a:ext cx="1681655" cy="400110"/>
          </a:xfrm>
          <a:prstGeom prst="rect">
            <a:avLst/>
          </a:prstGeom>
          <a:solidFill>
            <a:schemeClr val="bg1"/>
          </a:solidFill>
        </p:spPr>
        <p:txBody>
          <a:bodyPr wrap="square" rtlCol="0">
            <a:spAutoFit/>
          </a:bodyPr>
          <a:lstStyle/>
          <a:p>
            <a:r>
              <a:rPr lang="nl-NL" sz="2000" b="1" dirty="0" err="1">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oerproducent</a:t>
            </a:r>
            <a:endParaRPr lang="nl-NL" sz="2000" b="1" dirty="0"/>
          </a:p>
        </p:txBody>
      </p:sp>
      <p:sp>
        <p:nvSpPr>
          <p:cNvPr id="6" name="Tekstvak 5">
            <a:extLst>
              <a:ext uri="{FF2B5EF4-FFF2-40B4-BE49-F238E27FC236}">
                <a16:creationId xmlns:a16="http://schemas.microsoft.com/office/drawing/2014/main" id="{D10E5F7B-4C83-C82F-FDC2-F13F776545E2}"/>
              </a:ext>
            </a:extLst>
          </p:cNvPr>
          <p:cNvSpPr txBox="1"/>
          <p:nvPr/>
        </p:nvSpPr>
        <p:spPr>
          <a:xfrm rot="20649813">
            <a:off x="7254375" y="2399105"/>
            <a:ext cx="1129001"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primaire</a:t>
            </a:r>
            <a:endParaRPr lang="nl-NL" sz="2000" b="1" dirty="0"/>
          </a:p>
        </p:txBody>
      </p:sp>
      <p:sp>
        <p:nvSpPr>
          <p:cNvPr id="7" name="Tekstvak 6">
            <a:extLst>
              <a:ext uri="{FF2B5EF4-FFF2-40B4-BE49-F238E27FC236}">
                <a16:creationId xmlns:a16="http://schemas.microsoft.com/office/drawing/2014/main" id="{1A46FCA4-A4A1-F87B-03D6-BA1F610DB915}"/>
              </a:ext>
            </a:extLst>
          </p:cNvPr>
          <p:cNvSpPr txBox="1"/>
          <p:nvPr/>
        </p:nvSpPr>
        <p:spPr>
          <a:xfrm rot="20649813">
            <a:off x="4931062" y="3311658"/>
            <a:ext cx="1009937"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natuur</a:t>
            </a:r>
            <a:endParaRPr lang="nl-NL" sz="2000" b="1" dirty="0"/>
          </a:p>
        </p:txBody>
      </p:sp>
      <p:sp>
        <p:nvSpPr>
          <p:cNvPr id="8" name="Tekstvak 7">
            <a:extLst>
              <a:ext uri="{FF2B5EF4-FFF2-40B4-BE49-F238E27FC236}">
                <a16:creationId xmlns:a16="http://schemas.microsoft.com/office/drawing/2014/main" id="{A158C869-9F5A-8AA7-9FF1-14203695A992}"/>
              </a:ext>
            </a:extLst>
          </p:cNvPr>
          <p:cNvSpPr txBox="1"/>
          <p:nvPr/>
        </p:nvSpPr>
        <p:spPr>
          <a:xfrm rot="20649813">
            <a:off x="3344361" y="3758348"/>
            <a:ext cx="787730"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pacht</a:t>
            </a:r>
            <a:endParaRPr lang="nl-NL" sz="2000" b="1" dirty="0"/>
          </a:p>
        </p:txBody>
      </p:sp>
      <p:sp>
        <p:nvSpPr>
          <p:cNvPr id="9" name="Tekstvak 8">
            <a:extLst>
              <a:ext uri="{FF2B5EF4-FFF2-40B4-BE49-F238E27FC236}">
                <a16:creationId xmlns:a16="http://schemas.microsoft.com/office/drawing/2014/main" id="{34999395-CA50-D01E-1000-66DF52AD3AAF}"/>
              </a:ext>
            </a:extLst>
          </p:cNvPr>
          <p:cNvSpPr txBox="1"/>
          <p:nvPr/>
        </p:nvSpPr>
        <p:spPr>
          <a:xfrm rot="20649813">
            <a:off x="10023684" y="3770517"/>
            <a:ext cx="787730"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afzet</a:t>
            </a:r>
            <a:endParaRPr lang="nl-NL" sz="2000" b="1" dirty="0"/>
          </a:p>
        </p:txBody>
      </p:sp>
      <p:sp>
        <p:nvSpPr>
          <p:cNvPr id="10" name="Tekstvak 9">
            <a:extLst>
              <a:ext uri="{FF2B5EF4-FFF2-40B4-BE49-F238E27FC236}">
                <a16:creationId xmlns:a16="http://schemas.microsoft.com/office/drawing/2014/main" id="{6A0807FF-3ED7-FBB2-EEF1-74B5588B8D87}"/>
              </a:ext>
            </a:extLst>
          </p:cNvPr>
          <p:cNvSpPr txBox="1"/>
          <p:nvPr/>
        </p:nvSpPr>
        <p:spPr>
          <a:xfrm rot="20649813">
            <a:off x="1842557" y="4682679"/>
            <a:ext cx="899026"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omzet</a:t>
            </a:r>
            <a:endParaRPr lang="nl-NL" sz="2000" b="1" dirty="0"/>
          </a:p>
        </p:txBody>
      </p:sp>
      <p:sp>
        <p:nvSpPr>
          <p:cNvPr id="11" name="Tekstvak 10">
            <a:extLst>
              <a:ext uri="{FF2B5EF4-FFF2-40B4-BE49-F238E27FC236}">
                <a16:creationId xmlns:a16="http://schemas.microsoft.com/office/drawing/2014/main" id="{EDFB8DB6-E876-9AD7-0BA5-FBE7C4C5D580}"/>
              </a:ext>
            </a:extLst>
          </p:cNvPr>
          <p:cNvSpPr txBox="1"/>
          <p:nvPr/>
        </p:nvSpPr>
        <p:spPr>
          <a:xfrm rot="20649813">
            <a:off x="8056624" y="4315875"/>
            <a:ext cx="1866244" cy="707886"/>
          </a:xfrm>
          <a:prstGeom prst="rect">
            <a:avLst/>
          </a:prstGeom>
          <a:solidFill>
            <a:schemeClr val="bg1"/>
          </a:solidFill>
        </p:spPr>
        <p:txBody>
          <a:bodyPr wrap="square" rtlCol="0">
            <a:spAutoFit/>
          </a:bodyPr>
          <a:lstStyle/>
          <a:p>
            <a:r>
              <a:rPr lang="nl-NL" sz="2000" b="1" dirty="0">
                <a:solidFill>
                  <a:schemeClr val="accent4">
                    <a:lumMod val="75000"/>
                  </a:schemeClr>
                </a:solidFill>
                <a:latin typeface="Calibri" panose="020F0502020204030204" pitchFamily="34" charset="0"/>
                <a:cs typeface="Times New Roman" panose="02020603050405020304" pitchFamily="18" charset="0"/>
              </a:rPr>
              <a:t>opbrengst of</a:t>
            </a:r>
          </a:p>
          <a:p>
            <a:r>
              <a:rPr lang="nl-NL" sz="2000" b="1" dirty="0">
                <a:solidFill>
                  <a:schemeClr val="accent4">
                    <a:lumMod val="75000"/>
                  </a:schemeClr>
                </a:solidFill>
                <a:latin typeface="Calibri" panose="020F0502020204030204" pitchFamily="34" charset="0"/>
                <a:cs typeface="Times New Roman" panose="02020603050405020304" pitchFamily="18" charset="0"/>
              </a:rPr>
              <a:t>verkoopwaarde</a:t>
            </a:r>
            <a:endParaRPr lang="nl-NL" sz="2000" b="1" dirty="0"/>
          </a:p>
        </p:txBody>
      </p:sp>
      <p:sp>
        <p:nvSpPr>
          <p:cNvPr id="12" name="Tekstvak 11">
            <a:extLst>
              <a:ext uri="{FF2B5EF4-FFF2-40B4-BE49-F238E27FC236}">
                <a16:creationId xmlns:a16="http://schemas.microsoft.com/office/drawing/2014/main" id="{0435B12B-F75F-91AC-8F91-40E51D0EA908}"/>
              </a:ext>
            </a:extLst>
          </p:cNvPr>
          <p:cNvSpPr txBox="1"/>
          <p:nvPr/>
        </p:nvSpPr>
        <p:spPr>
          <a:xfrm rot="20649813">
            <a:off x="3417934" y="5560874"/>
            <a:ext cx="787730" cy="400110"/>
          </a:xfrm>
          <a:prstGeom prst="rect">
            <a:avLst/>
          </a:prstGeom>
          <a:solidFill>
            <a:schemeClr val="bg1"/>
          </a:solidFill>
        </p:spPr>
        <p:txBody>
          <a:bodyPr wrap="square" rtlCol="0">
            <a:spAutoFit/>
          </a:bodyPr>
          <a:lstStyle/>
          <a:p>
            <a:r>
              <a:rPr lang="nl-NL" sz="20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btw</a:t>
            </a:r>
            <a:endParaRPr lang="nl-NL" sz="2000" b="1" dirty="0"/>
          </a:p>
        </p:txBody>
      </p:sp>
    </p:spTree>
    <p:extLst>
      <p:ext uri="{BB962C8B-B14F-4D97-AF65-F5344CB8AC3E}">
        <p14:creationId xmlns:p14="http://schemas.microsoft.com/office/powerpoint/2010/main" val="410423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animBg="1"/>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1</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6779173"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Een taxibedrijf gebruikt een taxi drie jaar. </a:t>
            </a:r>
          </a:p>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Een nieuwe taxi kost € 50.000 en zal een restwaarde hebben van € 20.000. Per jaar wordt er 80.000 kilometer gereden. </a:t>
            </a:r>
          </a:p>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Bereken de afschrijvingskosten per kilometer. </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123293" y="3090041"/>
            <a:ext cx="9945414"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€ 50.000 – € 20.000 = € 30.000</a:t>
            </a:r>
          </a:p>
          <a:p>
            <a:pPr marL="457200">
              <a:lnSpc>
                <a:spcPct val="107000"/>
              </a:lnSpc>
            </a:pPr>
            <a:r>
              <a:rPr lang="nl-NL"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3 x 80.000 = 240.000 km</a:t>
            </a:r>
          </a:p>
          <a:p>
            <a:pPr marL="457200">
              <a:lnSpc>
                <a:spcPct val="107000"/>
              </a:lnSpc>
              <a:spcAft>
                <a:spcPts val="800"/>
              </a:spcAft>
            </a:pPr>
            <a:r>
              <a:rPr lang="nl-NL"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€ 30.000 : 240.000 = € 0,125 per kilometer  (12,5 cent)</a:t>
            </a:r>
          </a:p>
        </p:txBody>
      </p:sp>
      <p:pic>
        <p:nvPicPr>
          <p:cNvPr id="3" name="Afbeelding 2">
            <a:extLst>
              <a:ext uri="{FF2B5EF4-FFF2-40B4-BE49-F238E27FC236}">
                <a16:creationId xmlns:a16="http://schemas.microsoft.com/office/drawing/2014/main" id="{3551C765-52A5-B33D-DC68-09AD1300F65A}"/>
              </a:ext>
            </a:extLst>
          </p:cNvPr>
          <p:cNvPicPr>
            <a:picLocks noChangeAspect="1"/>
          </p:cNvPicPr>
          <p:nvPr/>
        </p:nvPicPr>
        <p:blipFill rotWithShape="1">
          <a:blip r:embed="rId2">
            <a:extLst>
              <a:ext uri="{28A0092B-C50C-407E-A947-70E740481C1C}">
                <a14:useLocalDpi xmlns:a14="http://schemas.microsoft.com/office/drawing/2010/main" val="0"/>
              </a:ext>
            </a:extLst>
          </a:blip>
          <a:srcRect b="9658"/>
          <a:stretch/>
        </p:blipFill>
        <p:spPr bwMode="auto">
          <a:xfrm>
            <a:off x="8502869" y="567559"/>
            <a:ext cx="3363310" cy="27537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2721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2</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13642" y="677807"/>
            <a:ext cx="7162800"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Bij de Mediamarkt maken ze reclame “21% btw weg ermee!”.  Je bent op zoek naar een nieuwe televisie. De normale prijs van de tv is € 1.499,-   </a:t>
            </a:r>
          </a:p>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Welk bedrag moet er betaald worden als je de tv tijdens de actieperiode koopt?</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502979" y="3090041"/>
            <a:ext cx="9565728"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nl-NL" dirty="0">
                <a:solidFill>
                  <a:schemeClr val="accent4">
                    <a:lumMod val="75000"/>
                  </a:schemeClr>
                </a:solidFill>
                <a:latin typeface="Calibri" panose="020F0502020204030204" pitchFamily="34" charset="0"/>
                <a:cs typeface="Calibri" panose="020F0502020204030204" pitchFamily="34" charset="0"/>
              </a:rPr>
              <a:t>€ 1499 : 121 x 100 = € 1.238,84</a:t>
            </a:r>
          </a:p>
        </p:txBody>
      </p:sp>
      <p:pic>
        <p:nvPicPr>
          <p:cNvPr id="3" name="Afbeelding 2">
            <a:extLst>
              <a:ext uri="{FF2B5EF4-FFF2-40B4-BE49-F238E27FC236}">
                <a16:creationId xmlns:a16="http://schemas.microsoft.com/office/drawing/2014/main" id="{B3D66B3A-1B98-31E3-F753-52B6EBDE8610}"/>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8653125" y="936899"/>
            <a:ext cx="3538875" cy="2370930"/>
          </a:xfrm>
          <a:prstGeom prst="rect">
            <a:avLst/>
          </a:prstGeom>
        </p:spPr>
      </p:pic>
    </p:spTree>
    <p:extLst>
      <p:ext uri="{BB962C8B-B14F-4D97-AF65-F5344CB8AC3E}">
        <p14:creationId xmlns:p14="http://schemas.microsoft.com/office/powerpoint/2010/main" val="302514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30509FE8-0AC3-7277-A864-A18387EA00B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16837" y="2339864"/>
            <a:ext cx="3326583" cy="3724605"/>
          </a:xfrm>
          <a:prstGeom prst="rect">
            <a:avLst/>
          </a:prstGeom>
          <a:noFill/>
        </p:spPr>
      </p:pic>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3</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7" y="570076"/>
            <a:ext cx="8786648" cy="275119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Bij een regionale weekkrant werken 215 krantenbezorgers. Een bezorger doet gemiddeld 2 uur over het wekelijks bezorgen van de kranten. In totaal moeten er op 82.500 adressen de krant worden bezorgd. </a:t>
            </a:r>
          </a:p>
          <a:p>
            <a:pPr lvl="0">
              <a:lnSpc>
                <a:spcPct val="107000"/>
              </a:lnSpc>
            </a:pPr>
            <a:r>
              <a:rPr lang="nl-NL" sz="2800" dirty="0">
                <a:effectLst/>
                <a:latin typeface="Calibri" panose="020F0502020204030204" pitchFamily="34" charset="0"/>
                <a:ea typeface="Calibri" panose="020F0502020204030204" pitchFamily="34" charset="0"/>
                <a:cs typeface="Times New Roman" panose="02020603050405020304" pitchFamily="18" charset="0"/>
              </a:rPr>
              <a:t>Bereken de arbeidsproductiviteit per bezorger per uur. Rond af op hele kranten.</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123293" y="3090041"/>
            <a:ext cx="9945414"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82.500 : 215 : 2 = 191,860….</a:t>
            </a:r>
          </a:p>
          <a:p>
            <a:pPr marL="457200">
              <a:lnSpc>
                <a:spcPct val="107000"/>
              </a:lnSpc>
            </a:pPr>
            <a:r>
              <a:rPr lang="nl-NL" sz="28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Afgerond 192 kranten per bezorger per uur.</a:t>
            </a:r>
            <a:endParaRPr lang="nl-NL"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047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4</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364717"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Een oliebollenkraam verkoopt oliebollen. De gemiddelde verkoopprijs van een oliebol (exclusief btw) is € 0,85. De afgelopen week is de afzet vastgesteld op 4.000 oliebollen. De eigenaar van de kraam heeft € 700 (exclusief btw) betaald voor de inkoop van olie en grondstoffen voor het oliebollenbeslag. </a:t>
            </a:r>
          </a:p>
          <a:p>
            <a:pPr lvl="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Bereken de brutowinst van afgelopen week van de oliebollenkraam.</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408385" y="3090041"/>
            <a:ext cx="9660321"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nl-NL" b="1" dirty="0">
                <a:solidFill>
                  <a:schemeClr val="accent4">
                    <a:lumMod val="75000"/>
                  </a:schemeClr>
                </a:solidFill>
                <a:latin typeface="Calibri" panose="020F0502020204030204" pitchFamily="34" charset="0"/>
                <a:cs typeface="Calibri" panose="020F0502020204030204" pitchFamily="34" charset="0"/>
              </a:rPr>
              <a:t>4.000 x € 0,85 = € 3.400</a:t>
            </a:r>
          </a:p>
          <a:p>
            <a:r>
              <a:rPr lang="nl-NL" b="1" dirty="0">
                <a:solidFill>
                  <a:schemeClr val="accent4">
                    <a:lumMod val="75000"/>
                  </a:schemeClr>
                </a:solidFill>
                <a:latin typeface="Calibri" panose="020F0502020204030204" pitchFamily="34" charset="0"/>
                <a:cs typeface="Calibri" panose="020F0502020204030204" pitchFamily="34" charset="0"/>
              </a:rPr>
              <a:t>€ 3.400 - € 700 = € 2.700</a:t>
            </a:r>
          </a:p>
        </p:txBody>
      </p:sp>
    </p:spTree>
    <p:extLst>
      <p:ext uri="{BB962C8B-B14F-4D97-AF65-F5344CB8AC3E}">
        <p14:creationId xmlns:p14="http://schemas.microsoft.com/office/powerpoint/2010/main" val="405253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D23ACDC7-3C61-02C8-BAFF-B87123B47AA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940576">
            <a:off x="9417973" y="3024527"/>
            <a:ext cx="3004550" cy="3004550"/>
          </a:xfrm>
          <a:prstGeom prst="rect">
            <a:avLst/>
          </a:prstGeom>
          <a:noFill/>
        </p:spPr>
      </p:pic>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5</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364717" cy="31610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Een markthandelaar verkoopt bossen bloemen voor € 12 (exclusief btw). De inkoopprijs van een bos bloemen is € 8 (exclusief btw). Op een zonnige marktdag heeft de handelaar 475 bossen bloemen verkocht. De huur van de standplaats is € 250 en voor het vervoer moet € 300 berekend worden, de overige kosten zijn vastgesteld op € 75. Bereken het nettoresultaat voor deze markthandelaar op deze zonnige marktdag. Geef duidelijk aan of het gaat om een winst of verlies.</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408386" y="3731172"/>
            <a:ext cx="8734097" cy="23254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nl-NL" b="1" dirty="0">
                <a:solidFill>
                  <a:schemeClr val="accent4">
                    <a:lumMod val="75000"/>
                  </a:schemeClr>
                </a:solidFill>
                <a:latin typeface="Calibri" panose="020F0502020204030204" pitchFamily="34" charset="0"/>
                <a:cs typeface="Calibri" panose="020F0502020204030204" pitchFamily="34" charset="0"/>
              </a:rPr>
              <a:t>475 x (€ 12 - € 8) = € 1.900</a:t>
            </a:r>
          </a:p>
          <a:p>
            <a:endParaRPr lang="nl-NL" b="1" dirty="0">
              <a:solidFill>
                <a:schemeClr val="accent4">
                  <a:lumMod val="75000"/>
                </a:schemeClr>
              </a:solidFill>
              <a:latin typeface="Calibri" panose="020F0502020204030204" pitchFamily="34" charset="0"/>
              <a:cs typeface="Calibri" panose="020F0502020204030204" pitchFamily="34" charset="0"/>
            </a:endParaRPr>
          </a:p>
          <a:p>
            <a:r>
              <a:rPr lang="nl-NL" b="1" dirty="0">
                <a:solidFill>
                  <a:schemeClr val="accent4">
                    <a:lumMod val="75000"/>
                  </a:schemeClr>
                </a:solidFill>
                <a:latin typeface="Calibri" panose="020F0502020204030204" pitchFamily="34" charset="0"/>
                <a:cs typeface="Calibri" panose="020F0502020204030204" pitchFamily="34" charset="0"/>
              </a:rPr>
              <a:t>€ 1.900 – (€ 250 + € 300 + € 75) = € 1.275 </a:t>
            </a:r>
          </a:p>
          <a:p>
            <a:pPr algn="r"/>
            <a:r>
              <a:rPr lang="nl-NL" b="1" dirty="0">
                <a:solidFill>
                  <a:schemeClr val="accent4">
                    <a:lumMod val="75000"/>
                  </a:schemeClr>
                </a:solidFill>
                <a:latin typeface="Calibri" panose="020F0502020204030204" pitchFamily="34" charset="0"/>
                <a:cs typeface="Calibri" panose="020F0502020204030204" pitchFamily="34" charset="0"/>
              </a:rPr>
              <a:t>WINST</a:t>
            </a:r>
          </a:p>
        </p:txBody>
      </p:sp>
    </p:spTree>
    <p:extLst>
      <p:ext uri="{BB962C8B-B14F-4D97-AF65-F5344CB8AC3E}">
        <p14:creationId xmlns:p14="http://schemas.microsoft.com/office/powerpoint/2010/main" val="49962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6</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680028" cy="54838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Door nieuwe uitvindingen veranderen de productiemethodes. Een gevolg hiervan is dat er steeds minder mensen nodig zijn in de landbouw. Dankzij uitvindingen als het kunstmest en landbouwmachines kan er met minder mensen meer worden geproduceerd. Volgens een aantal politici zorgen de uitvindingen voor minder werkgelegenheid. Economen denken juist dat uitvindingen zorgen voor meer werkgelegenheid. Zet onderstaande nummers in de juiste volgorde zodat de gedachtegang van de economen ontstaat. Begin met nummer 1 en eindig met nummer 5.</a:t>
            </a:r>
          </a:p>
          <a:p>
            <a:pPr marL="45720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	-1-	Dankzij de uitvindingen kan er beter geproduceerd worden </a:t>
            </a:r>
          </a:p>
          <a:p>
            <a:pPr marL="457200" indent="44196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-2- 	Er moeten meer (verschillende) producten gemaakt worden</a:t>
            </a:r>
          </a:p>
          <a:p>
            <a:pPr marL="457200" indent="44196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-3-	Mensen kopen meer (verschillende) producenten </a:t>
            </a:r>
          </a:p>
          <a:p>
            <a:pPr marL="457200" indent="441960">
              <a:lnSpc>
                <a:spcPct val="107000"/>
              </a:lnSpc>
            </a:pPr>
            <a:r>
              <a:rPr lang="nl-NL" sz="2400" dirty="0">
                <a:effectLst/>
                <a:latin typeface="Calibri" panose="020F0502020204030204" pitchFamily="34" charset="0"/>
                <a:ea typeface="Calibri" panose="020F0502020204030204" pitchFamily="34" charset="0"/>
                <a:cs typeface="Times New Roman" panose="02020603050405020304" pitchFamily="18" charset="0"/>
              </a:rPr>
              <a:t>-4- 	Mensen gaan meer verdienen</a:t>
            </a:r>
          </a:p>
          <a:p>
            <a:pPr marL="457200" indent="441960">
              <a:lnSpc>
                <a:spcPct val="107000"/>
              </a:lnSpc>
              <a:spcAft>
                <a:spcPts val="80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-5-	Er komt meer werkgelegenheid</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943100" y="5460124"/>
            <a:ext cx="9945414" cy="13978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sz="32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1-4-3-2-5</a:t>
            </a:r>
          </a:p>
        </p:txBody>
      </p:sp>
    </p:spTree>
    <p:extLst>
      <p:ext uri="{BB962C8B-B14F-4D97-AF65-F5344CB8AC3E}">
        <p14:creationId xmlns:p14="http://schemas.microsoft.com/office/powerpoint/2010/main" val="139843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7</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7" y="570076"/>
            <a:ext cx="8534400"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Bedrijven proberen door taakverdeling en scholing de arbeidsproductiviteit van werknemers omhoog te krijgen. </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Welk voordeel is er voor de bedrijven als de arbeidsproductiviteit van hun werknemers stijgt</a:t>
            </a:r>
            <a:r>
              <a:rPr lang="nl-NL" altLang="nl-NL" sz="2400" dirty="0">
                <a:latin typeface="Calibri" panose="020F0502020204030204" pitchFamily="34" charset="0"/>
                <a:ea typeface="Calibri" panose="020F0502020204030204" pitchFamily="34" charset="0"/>
                <a:cs typeface="Calibri" panose="020F0502020204030204" pitchFamily="34" charset="0"/>
              </a:rPr>
              <a:t>?</a:t>
            </a:r>
            <a:endParaRPr kumimoji="0" lang="nl-NL" altLang="nl-NL"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123293" y="3090041"/>
            <a:ext cx="9439604"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b="1" dirty="0">
                <a:solidFill>
                  <a:schemeClr val="accent4">
                    <a:lumMod val="75000"/>
                  </a:schemeClr>
                </a:solidFill>
                <a:latin typeface="Calibri" panose="020F0502020204030204" pitchFamily="34" charset="0"/>
                <a:cs typeface="Calibri" panose="020F0502020204030204" pitchFamily="34" charset="0"/>
              </a:rPr>
              <a:t>Bij een hogere arbeidsproductiviteit dalen de loonkosten per product.</a:t>
            </a:r>
            <a:endParaRPr lang="nl-NL" sz="2800" b="1" dirty="0">
              <a:solidFill>
                <a:schemeClr val="accent4">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DE5D5085-F65D-E546-2362-105A2938A09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3697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78948-9A9A-C799-9CD6-926E40757819}"/>
              </a:ext>
            </a:extLst>
          </p:cNvPr>
          <p:cNvSpPr>
            <a:spLocks noGrp="1"/>
          </p:cNvSpPr>
          <p:nvPr>
            <p:ph type="title"/>
          </p:nvPr>
        </p:nvSpPr>
        <p:spPr>
          <a:xfrm>
            <a:off x="325821" y="274118"/>
            <a:ext cx="777765" cy="1325563"/>
          </a:xfrm>
        </p:spPr>
        <p:txBody>
          <a:bodyPr>
            <a:normAutofit/>
          </a:bodyPr>
          <a:lstStyle/>
          <a:p>
            <a:r>
              <a:rPr lang="nl-NL" sz="8000" dirty="0">
                <a:solidFill>
                  <a:schemeClr val="accent4">
                    <a:lumMod val="75000"/>
                  </a:schemeClr>
                </a:solidFill>
              </a:rPr>
              <a:t>8</a:t>
            </a:r>
          </a:p>
        </p:txBody>
      </p:sp>
      <p:sp>
        <p:nvSpPr>
          <p:cNvPr id="4" name="Titel 1">
            <a:extLst>
              <a:ext uri="{FF2B5EF4-FFF2-40B4-BE49-F238E27FC236}">
                <a16:creationId xmlns:a16="http://schemas.microsoft.com/office/drawing/2014/main" id="{BDFD84E2-1EBF-3280-0D39-34B0E3EA6474}"/>
              </a:ext>
            </a:extLst>
          </p:cNvPr>
          <p:cNvSpPr txBox="1">
            <a:spLocks/>
          </p:cNvSpPr>
          <p:nvPr/>
        </p:nvSpPr>
        <p:spPr>
          <a:xfrm>
            <a:off x="1408386" y="570076"/>
            <a:ext cx="9364717" cy="275119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lvl="0">
              <a:lnSpc>
                <a:spcPct val="107000"/>
              </a:lnSpc>
              <a:spcAft>
                <a:spcPts val="800"/>
              </a:spcAft>
            </a:pPr>
            <a:r>
              <a:rPr lang="nl-NL" sz="2800" dirty="0">
                <a:effectLst/>
                <a:latin typeface="Calibri" panose="020F0502020204030204" pitchFamily="34" charset="0"/>
                <a:ea typeface="Calibri" panose="020F0502020204030204" pitchFamily="34" charset="0"/>
                <a:cs typeface="Times New Roman" panose="02020603050405020304" pitchFamily="18" charset="0"/>
              </a:rPr>
              <a:t>De gemiddelde verkoopprijs van huizen is het afgelopen jaar met ruim 10% gestegen. Geef  een verklaring voor de stijging van de gemiddelde huizenprijs. Gebruik in je antwoord de woorden </a:t>
            </a:r>
            <a:r>
              <a:rPr lang="nl-NL" sz="2800" i="1" dirty="0">
                <a:effectLst/>
                <a:latin typeface="Calibri" panose="020F0502020204030204" pitchFamily="34" charset="0"/>
                <a:ea typeface="Calibri" panose="020F0502020204030204" pitchFamily="34" charset="0"/>
                <a:cs typeface="Times New Roman" panose="02020603050405020304" pitchFamily="18" charset="0"/>
              </a:rPr>
              <a:t>vraag </a:t>
            </a:r>
            <a:r>
              <a:rPr lang="nl-NL" sz="2800" dirty="0">
                <a:effectLst/>
                <a:latin typeface="Calibri" panose="020F0502020204030204" pitchFamily="34" charset="0"/>
                <a:ea typeface="Calibri" panose="020F0502020204030204" pitchFamily="34" charset="0"/>
                <a:cs typeface="Times New Roman" panose="02020603050405020304" pitchFamily="18" charset="0"/>
              </a:rPr>
              <a:t>en </a:t>
            </a:r>
            <a:r>
              <a:rPr lang="nl-NL" sz="2800" i="1" dirty="0">
                <a:effectLst/>
                <a:latin typeface="Calibri" panose="020F0502020204030204" pitchFamily="34" charset="0"/>
                <a:ea typeface="Calibri" panose="020F0502020204030204" pitchFamily="34" charset="0"/>
                <a:cs typeface="Times New Roman" panose="02020603050405020304" pitchFamily="18" charset="0"/>
              </a:rPr>
              <a:t>aanbod</a:t>
            </a:r>
            <a:r>
              <a:rPr lang="nl-NL" sz="2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5" name="Titel 1">
            <a:extLst>
              <a:ext uri="{FF2B5EF4-FFF2-40B4-BE49-F238E27FC236}">
                <a16:creationId xmlns:a16="http://schemas.microsoft.com/office/drawing/2014/main" id="{5DD4CF79-9223-794E-5B9E-1D7589CCFC90}"/>
              </a:ext>
            </a:extLst>
          </p:cNvPr>
          <p:cNvSpPr txBox="1">
            <a:spLocks/>
          </p:cNvSpPr>
          <p:nvPr/>
        </p:nvSpPr>
        <p:spPr>
          <a:xfrm>
            <a:off x="1123293" y="3090041"/>
            <a:ext cx="8094279" cy="26275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L="457200">
              <a:lnSpc>
                <a:spcPct val="107000"/>
              </a:lnSpc>
            </a:pPr>
            <a:r>
              <a:rPr lang="nl-NL" b="1" dirty="0">
                <a:solidFill>
                  <a:schemeClr val="accent4">
                    <a:lumMod val="75000"/>
                  </a:schemeClr>
                </a:solidFill>
                <a:latin typeface="Calibri" panose="020F0502020204030204" pitchFamily="34" charset="0"/>
                <a:cs typeface="Calibri" panose="020F0502020204030204" pitchFamily="34" charset="0"/>
              </a:rPr>
              <a:t>De vraag is groter dan het aanbod. De prijzen gaan dus omhoog.</a:t>
            </a:r>
            <a:endParaRPr lang="nl-NL" sz="2800" b="1" dirty="0">
              <a:solidFill>
                <a:schemeClr val="accent4">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602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ShapesVTI">
  <a:themeElements>
    <a:clrScheme name="Office">
      <a:dk1>
        <a:srgbClr val="000000"/>
      </a:dk1>
      <a:lt1>
        <a:srgbClr val="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33</TotalTime>
  <Words>948</Words>
  <Application>Microsoft Office PowerPoint</Application>
  <PresentationFormat>Breedbeeld</PresentationFormat>
  <Paragraphs>65</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Aharoni</vt:lpstr>
      <vt:lpstr>Arial</vt:lpstr>
      <vt:lpstr>Avenir Next LT Pro</vt:lpstr>
      <vt:lpstr>Calibri</vt:lpstr>
      <vt:lpstr>ShapesVTI</vt:lpstr>
      <vt:lpstr>Oefentoets Hoofdstuk 6</vt:lpstr>
      <vt:lpstr>1</vt:lpstr>
      <vt:lpstr>2</vt:lpstr>
      <vt:lpstr>3</vt:lpstr>
      <vt:lpstr>4</vt:lpstr>
      <vt:lpstr>5</vt:lpstr>
      <vt:lpstr>6</vt:lpstr>
      <vt:lpstr>7</vt:lpstr>
      <vt:lpstr>8</vt:lpstr>
      <vt:lpstr>9</vt:lpstr>
      <vt:lpstr>10</vt:lpstr>
      <vt:lpstr>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Oefentoets Hoofdstuk 6</dc:title>
  <dc:creator>Seelen, B.M.J.G. (Bernhard)</dc:creator>
  <cp:lastModifiedBy>Seelen, B.M.J.G. (Bernhard)</cp:lastModifiedBy>
  <cp:revision>1</cp:revision>
  <dcterms:created xsi:type="dcterms:W3CDTF">2023-02-25T14:01:29Z</dcterms:created>
  <dcterms:modified xsi:type="dcterms:W3CDTF">2023-02-25T14:39:52Z</dcterms:modified>
</cp:coreProperties>
</file>